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411" r:id="rId7"/>
    <p:sldId id="412" r:id="rId8"/>
    <p:sldId id="413" r:id="rId9"/>
    <p:sldId id="410" r:id="rId10"/>
    <p:sldId id="414" r:id="rId11"/>
    <p:sldId id="367" r:id="rId12"/>
    <p:sldId id="409" r:id="rId13"/>
    <p:sldId id="368" r:id="rId14"/>
    <p:sldId id="406" r:id="rId15"/>
    <p:sldId id="261" r:id="rId16"/>
    <p:sldId id="321" r:id="rId17"/>
    <p:sldId id="415" r:id="rId18"/>
    <p:sldId id="356" r:id="rId19"/>
    <p:sldId id="307" r:id="rId20"/>
    <p:sldId id="361" r:id="rId21"/>
    <p:sldId id="305" r:id="rId22"/>
    <p:sldId id="373" r:id="rId23"/>
    <p:sldId id="308" r:id="rId24"/>
    <p:sldId id="370" r:id="rId25"/>
    <p:sldId id="362" r:id="rId26"/>
    <p:sldId id="366" r:id="rId27"/>
    <p:sldId id="416" r:id="rId28"/>
    <p:sldId id="369" r:id="rId29"/>
    <p:sldId id="374" r:id="rId30"/>
    <p:sldId id="375" r:id="rId31"/>
    <p:sldId id="364" r:id="rId32"/>
    <p:sldId id="310" r:id="rId33"/>
    <p:sldId id="365" r:id="rId34"/>
    <p:sldId id="309" r:id="rId35"/>
    <p:sldId id="311" r:id="rId36"/>
    <p:sldId id="314" r:id="rId37"/>
    <p:sldId id="312" r:id="rId38"/>
    <p:sldId id="371" r:id="rId39"/>
    <p:sldId id="313" r:id="rId40"/>
    <p:sldId id="315" r:id="rId41"/>
    <p:sldId id="376" r:id="rId42"/>
    <p:sldId id="377" r:id="rId43"/>
    <p:sldId id="378" r:id="rId44"/>
    <p:sldId id="379" r:id="rId45"/>
    <p:sldId id="380" r:id="rId46"/>
    <p:sldId id="381" r:id="rId47"/>
    <p:sldId id="382" r:id="rId48"/>
    <p:sldId id="383" r:id="rId49"/>
    <p:sldId id="385" r:id="rId50"/>
    <p:sldId id="384" r:id="rId51"/>
    <p:sldId id="386" r:id="rId52"/>
    <p:sldId id="388" r:id="rId53"/>
    <p:sldId id="390" r:id="rId54"/>
    <p:sldId id="389" r:id="rId55"/>
    <p:sldId id="387" r:id="rId56"/>
    <p:sldId id="393" r:id="rId57"/>
    <p:sldId id="391" r:id="rId58"/>
    <p:sldId id="394" r:id="rId59"/>
    <p:sldId id="392" r:id="rId60"/>
    <p:sldId id="395" r:id="rId61"/>
    <p:sldId id="401" r:id="rId62"/>
    <p:sldId id="397" r:id="rId63"/>
    <p:sldId id="396" r:id="rId64"/>
    <p:sldId id="398" r:id="rId65"/>
    <p:sldId id="400" r:id="rId66"/>
    <p:sldId id="402" r:id="rId67"/>
    <p:sldId id="399" r:id="rId68"/>
    <p:sldId id="403" r:id="rId69"/>
    <p:sldId id="404" r:id="rId70"/>
    <p:sldId id="407" r:id="rId71"/>
    <p:sldId id="332" r:id="rId72"/>
    <p:sldId id="350" r:id="rId73"/>
    <p:sldId id="351"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4660"/>
  </p:normalViewPr>
  <p:slideViewPr>
    <p:cSldViewPr snapToGrid="0">
      <p:cViewPr varScale="1">
        <p:scale>
          <a:sx n="64" d="100"/>
          <a:sy n="64" d="100"/>
        </p:scale>
        <p:origin x="9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1/17/2023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1/17/2023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endParaRPr lang="en-US" dirty="0"/>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9753100" y="5439746"/>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69590"/>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034" y="484882"/>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917" y="348675"/>
            <a:ext cx="2046157" cy="2046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C083F4-109B-4FFC-A85B-DEBCF175734D}"/>
              </a:ext>
            </a:extLst>
          </p:cNvPr>
          <p:cNvPicPr>
            <a:picLocks noChangeAspect="1"/>
          </p:cNvPicPr>
          <p:nvPr/>
        </p:nvPicPr>
        <p:blipFill>
          <a:blip r:embed="rId6"/>
          <a:stretch>
            <a:fillRect/>
          </a:stretch>
        </p:blipFill>
        <p:spPr>
          <a:xfrm>
            <a:off x="7610115" y="752779"/>
            <a:ext cx="2566844" cy="1466768"/>
          </a:xfrm>
          <a:prstGeom prst="rect">
            <a:avLst/>
          </a:prstGeom>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18A5-970A-4D69-A90A-B014D1F25D1C}"/>
              </a:ext>
            </a:extLst>
          </p:cNvPr>
          <p:cNvSpPr>
            <a:spLocks noGrp="1"/>
          </p:cNvSpPr>
          <p:nvPr>
            <p:ph type="title"/>
          </p:nvPr>
        </p:nvSpPr>
        <p:spPr/>
        <p:txBody>
          <a:bodyPr/>
          <a:lstStyle/>
          <a:p>
            <a:r>
              <a:rPr lang="en-US" dirty="0" err="1"/>
              <a:t>Apa</a:t>
            </a:r>
            <a:r>
              <a:rPr lang="en-US" dirty="0"/>
              <a:t> </a:t>
            </a:r>
            <a:r>
              <a:rPr lang="en-US" dirty="0" err="1"/>
              <a:t>itu</a:t>
            </a:r>
            <a:r>
              <a:rPr lang="en-US" dirty="0"/>
              <a:t> </a:t>
            </a:r>
            <a:r>
              <a:rPr lang="en-US" dirty="0" err="1"/>
              <a:t>modbus</a:t>
            </a:r>
            <a:endParaRPr lang="en-US" dirty="0"/>
          </a:p>
        </p:txBody>
      </p:sp>
      <p:sp>
        <p:nvSpPr>
          <p:cNvPr id="3" name="Content Placeholder 2">
            <a:extLst>
              <a:ext uri="{FF2B5EF4-FFF2-40B4-BE49-F238E27FC236}">
                <a16:creationId xmlns:a16="http://schemas.microsoft.com/office/drawing/2014/main" id="{F9DCC011-1E15-4C24-8F54-048CF93A9C72}"/>
              </a:ext>
            </a:extLst>
          </p:cNvPr>
          <p:cNvSpPr>
            <a:spLocks noGrp="1"/>
          </p:cNvSpPr>
          <p:nvPr>
            <p:ph idx="1"/>
          </p:nvPr>
        </p:nvSpPr>
        <p:spPr>
          <a:xfrm>
            <a:off x="838200" y="1825625"/>
            <a:ext cx="10515600" cy="1996867"/>
          </a:xfrm>
        </p:spPr>
        <p:txBody>
          <a:bodyPr/>
          <a:lstStyle/>
          <a:p>
            <a:pPr marL="0" indent="0" algn="just">
              <a:buNone/>
            </a:pPr>
            <a:r>
              <a:rPr lang="en-US" i="0" dirty="0">
                <a:effectLst/>
                <a:latin typeface="+mj-lt"/>
              </a:rPr>
              <a:t>Modbus </a:t>
            </a:r>
            <a:r>
              <a:rPr lang="en-US" i="0" dirty="0" err="1">
                <a:effectLst/>
                <a:latin typeface="+mj-lt"/>
              </a:rPr>
              <a:t>adalah</a:t>
            </a:r>
            <a:r>
              <a:rPr lang="en-US" i="0" dirty="0">
                <a:effectLst/>
                <a:latin typeface="+mj-lt"/>
              </a:rPr>
              <a:t> </a:t>
            </a:r>
            <a:r>
              <a:rPr lang="en-US" dirty="0">
                <a:latin typeface="+mj-lt"/>
              </a:rPr>
              <a:t>protocol </a:t>
            </a:r>
            <a:r>
              <a:rPr lang="en-US" dirty="0" err="1">
                <a:latin typeface="+mj-lt"/>
              </a:rPr>
              <a:t>komunikasi</a:t>
            </a:r>
            <a:r>
              <a:rPr lang="en-US" dirty="0">
                <a:latin typeface="+mj-lt"/>
              </a:rPr>
              <a:t> </a:t>
            </a:r>
            <a:r>
              <a:rPr lang="en-US" i="0" dirty="0">
                <a:effectLst/>
                <a:latin typeface="+mj-lt"/>
              </a:rPr>
              <a:t>serial yang </a:t>
            </a:r>
            <a:r>
              <a:rPr lang="en-US" i="0" dirty="0" err="1">
                <a:effectLst/>
                <a:latin typeface="+mj-lt"/>
              </a:rPr>
              <a:t>dipublikasikan</a:t>
            </a:r>
            <a:r>
              <a:rPr lang="en-US" i="0" dirty="0">
                <a:effectLst/>
                <a:latin typeface="+mj-lt"/>
              </a:rPr>
              <a:t> oleh </a:t>
            </a:r>
            <a:r>
              <a:rPr lang="en-US" i="0" dirty="0" err="1">
                <a:effectLst/>
                <a:latin typeface="+mj-lt"/>
              </a:rPr>
              <a:t>Modicon</a:t>
            </a:r>
            <a:r>
              <a:rPr lang="en-US" i="0" dirty="0">
                <a:effectLst/>
                <a:latin typeface="+mj-lt"/>
              </a:rPr>
              <a:t> pada </a:t>
            </a:r>
            <a:r>
              <a:rPr lang="en-US" i="0" dirty="0" err="1">
                <a:effectLst/>
                <a:latin typeface="+mj-lt"/>
              </a:rPr>
              <a:t>tahun</a:t>
            </a:r>
            <a:r>
              <a:rPr lang="en-US" i="0" dirty="0">
                <a:effectLst/>
                <a:latin typeface="+mj-lt"/>
              </a:rPr>
              <a:t> 1979 </a:t>
            </a:r>
            <a:r>
              <a:rPr lang="en-US" i="0" dirty="0" err="1">
                <a:effectLst/>
                <a:latin typeface="+mj-lt"/>
              </a:rPr>
              <a:t>untuk</a:t>
            </a:r>
            <a:r>
              <a:rPr lang="en-US" i="0" dirty="0">
                <a:effectLst/>
                <a:latin typeface="+mj-lt"/>
              </a:rPr>
              <a:t> </a:t>
            </a:r>
            <a:r>
              <a:rPr lang="en-US" i="0" dirty="0" err="1">
                <a:effectLst/>
                <a:latin typeface="+mj-lt"/>
              </a:rPr>
              <a:t>diaplikasikan</a:t>
            </a:r>
            <a:r>
              <a:rPr lang="en-US" i="0" dirty="0">
                <a:effectLst/>
                <a:latin typeface="+mj-lt"/>
              </a:rPr>
              <a:t> </a:t>
            </a:r>
            <a:r>
              <a:rPr lang="en-US" i="0" dirty="0" err="1">
                <a:effectLst/>
                <a:latin typeface="+mj-lt"/>
              </a:rPr>
              <a:t>ke</a:t>
            </a:r>
            <a:r>
              <a:rPr lang="en-US" i="0" dirty="0">
                <a:effectLst/>
                <a:latin typeface="+mj-lt"/>
              </a:rPr>
              <a:t> </a:t>
            </a:r>
            <a:r>
              <a:rPr lang="en-US" i="0" dirty="0" err="1">
                <a:effectLst/>
                <a:latin typeface="+mj-lt"/>
              </a:rPr>
              <a:t>dalam</a:t>
            </a:r>
            <a:r>
              <a:rPr lang="en-US" i="0" dirty="0">
                <a:effectLst/>
                <a:latin typeface="+mj-lt"/>
              </a:rPr>
              <a:t> </a:t>
            </a:r>
            <a:r>
              <a:rPr lang="en-US" i="1" strike="noStrike" dirty="0">
                <a:effectLst/>
                <a:latin typeface="+mj-lt"/>
              </a:rPr>
              <a:t> </a:t>
            </a:r>
            <a:r>
              <a:rPr lang="en-US" i="0" dirty="0">
                <a:effectLst/>
                <a:latin typeface="+mj-lt"/>
              </a:rPr>
              <a:t>PLC. Modbus </a:t>
            </a:r>
            <a:r>
              <a:rPr lang="en-US" i="0" dirty="0" err="1">
                <a:effectLst/>
                <a:latin typeface="+mj-lt"/>
              </a:rPr>
              <a:t>sudah</a:t>
            </a:r>
            <a:r>
              <a:rPr lang="en-US" i="0" dirty="0">
                <a:effectLst/>
                <a:latin typeface="+mj-lt"/>
              </a:rPr>
              <a:t> </a:t>
            </a:r>
            <a:r>
              <a:rPr lang="en-US" i="0" dirty="0" err="1">
                <a:effectLst/>
                <a:latin typeface="+mj-lt"/>
              </a:rPr>
              <a:t>menjadi</a:t>
            </a:r>
            <a:r>
              <a:rPr lang="en-US" i="0" dirty="0">
                <a:effectLst/>
                <a:latin typeface="+mj-lt"/>
              </a:rPr>
              <a:t> </a:t>
            </a:r>
            <a:r>
              <a:rPr lang="en-US" i="0" dirty="0" err="1">
                <a:effectLst/>
                <a:latin typeface="+mj-lt"/>
              </a:rPr>
              <a:t>standar</a:t>
            </a:r>
            <a:r>
              <a:rPr lang="en-US" i="0" dirty="0">
                <a:effectLst/>
                <a:latin typeface="+mj-lt"/>
              </a:rPr>
              <a:t> </a:t>
            </a:r>
            <a:r>
              <a:rPr lang="en-US" i="0" dirty="0" err="1">
                <a:effectLst/>
                <a:latin typeface="+mj-lt"/>
              </a:rPr>
              <a:t>protokol</a:t>
            </a:r>
            <a:r>
              <a:rPr lang="en-US" i="0" dirty="0">
                <a:effectLst/>
                <a:latin typeface="+mj-lt"/>
              </a:rPr>
              <a:t> yang </a:t>
            </a:r>
            <a:r>
              <a:rPr lang="en-US" i="0" dirty="0" err="1">
                <a:effectLst/>
                <a:latin typeface="+mj-lt"/>
              </a:rPr>
              <a:t>umum</a:t>
            </a:r>
            <a:r>
              <a:rPr lang="en-US" i="0" dirty="0">
                <a:effectLst/>
                <a:latin typeface="+mj-lt"/>
              </a:rPr>
              <a:t> </a:t>
            </a:r>
            <a:r>
              <a:rPr lang="en-US" i="0" dirty="0" err="1">
                <a:effectLst/>
                <a:latin typeface="+mj-lt"/>
              </a:rPr>
              <a:t>digunakan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menghubungkan</a:t>
            </a:r>
            <a:r>
              <a:rPr lang="en-US" i="0" dirty="0">
                <a:effectLst/>
                <a:latin typeface="+mj-lt"/>
              </a:rPr>
              <a:t> </a:t>
            </a:r>
            <a:r>
              <a:rPr lang="en-US" i="0" dirty="0" err="1">
                <a:effectLst/>
                <a:latin typeface="+mj-lt"/>
              </a:rPr>
              <a:t>peralatan</a:t>
            </a:r>
            <a:r>
              <a:rPr lang="en-US" i="0" dirty="0">
                <a:effectLst/>
                <a:latin typeface="+mj-lt"/>
              </a:rPr>
              <a:t> </a:t>
            </a:r>
            <a:r>
              <a:rPr lang="en-US" i="0" dirty="0" err="1">
                <a:effectLst/>
                <a:latin typeface="+mj-lt"/>
              </a:rPr>
              <a:t>elektronik</a:t>
            </a:r>
            <a:r>
              <a:rPr lang="en-US" i="0" dirty="0">
                <a:effectLst/>
                <a:latin typeface="+mj-lt"/>
              </a:rPr>
              <a:t> </a:t>
            </a:r>
            <a:r>
              <a:rPr lang="en-US" i="0" dirty="0" err="1">
                <a:effectLst/>
                <a:latin typeface="+mj-lt"/>
              </a:rPr>
              <a:t>industri</a:t>
            </a:r>
            <a:endParaRPr lang="en-US" dirty="0">
              <a:latin typeface="+mj-lt"/>
            </a:endParaRPr>
          </a:p>
        </p:txBody>
      </p:sp>
    </p:spTree>
    <p:extLst>
      <p:ext uri="{BB962C8B-B14F-4D97-AF65-F5344CB8AC3E}">
        <p14:creationId xmlns:p14="http://schemas.microsoft.com/office/powerpoint/2010/main" val="3066985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296" y="681037"/>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28A6-8D95-4E60-8B27-0F36054903C8}"/>
              </a:ext>
            </a:extLst>
          </p:cNvPr>
          <p:cNvSpPr>
            <a:spLocks noGrp="1"/>
          </p:cNvSpPr>
          <p:nvPr>
            <p:ph type="title"/>
          </p:nvPr>
        </p:nvSpPr>
        <p:spPr/>
        <p:txBody>
          <a:bodyPr>
            <a:normAutofit/>
          </a:bodyPr>
          <a:lstStyle/>
          <a:p>
            <a:r>
              <a:rPr lang="en-US" sz="3600" dirty="0" err="1"/>
              <a:t>Kelebihan</a:t>
            </a:r>
            <a:r>
              <a:rPr lang="en-US" sz="3600" dirty="0"/>
              <a:t> dan </a:t>
            </a:r>
            <a:r>
              <a:rPr lang="en-US" sz="3600" dirty="0" err="1"/>
              <a:t>kekurangan</a:t>
            </a:r>
            <a:r>
              <a:rPr lang="en-US" sz="3600" dirty="0"/>
              <a:t> python </a:t>
            </a:r>
            <a:r>
              <a:rPr lang="en-US" sz="3600" dirty="0" err="1"/>
              <a:t>qml</a:t>
            </a:r>
            <a:r>
              <a:rPr lang="en-US" sz="3600" dirty="0"/>
              <a:t> </a:t>
            </a:r>
            <a:r>
              <a:rPr lang="en-US" sz="3600" dirty="0" err="1"/>
              <a:t>menurut</a:t>
            </a:r>
            <a:r>
              <a:rPr lang="en-US" sz="3600" dirty="0"/>
              <a:t> </a:t>
            </a:r>
            <a:r>
              <a:rPr lang="en-US" sz="3600" dirty="0" err="1"/>
              <a:t>saya</a:t>
            </a:r>
            <a:r>
              <a:rPr lang="en-US" sz="3600" dirty="0"/>
              <a:t> </a:t>
            </a:r>
          </a:p>
        </p:txBody>
      </p:sp>
      <p:sp>
        <p:nvSpPr>
          <p:cNvPr id="3" name="Content Placeholder 2">
            <a:extLst>
              <a:ext uri="{FF2B5EF4-FFF2-40B4-BE49-F238E27FC236}">
                <a16:creationId xmlns:a16="http://schemas.microsoft.com/office/drawing/2014/main" id="{2DC0FAE8-F0EB-47C3-9672-C07AF4AD2579}"/>
              </a:ext>
            </a:extLst>
          </p:cNvPr>
          <p:cNvSpPr>
            <a:spLocks noGrp="1"/>
          </p:cNvSpPr>
          <p:nvPr>
            <p:ph idx="1"/>
          </p:nvPr>
        </p:nvSpPr>
        <p:spPr>
          <a:xfrm>
            <a:off x="943130" y="1795645"/>
            <a:ext cx="5152869" cy="4351338"/>
          </a:xfrm>
        </p:spPr>
        <p:txBody>
          <a:bodyPr>
            <a:normAutofit fontScale="92500" lnSpcReduction="10000"/>
          </a:bodyPr>
          <a:lstStyle/>
          <a:p>
            <a:pPr marL="0" indent="0">
              <a:buNone/>
            </a:pPr>
            <a:r>
              <a:rPr lang="en-US" dirty="0" err="1"/>
              <a:t>Kelebihan</a:t>
            </a:r>
            <a:endParaRPr lang="en-US" dirty="0"/>
          </a:p>
          <a:p>
            <a:r>
              <a:rPr lang="en-US" dirty="0" err="1"/>
              <a:t>Dapat</a:t>
            </a:r>
            <a:r>
              <a:rPr lang="en-US" dirty="0"/>
              <a:t> </a:t>
            </a:r>
            <a:r>
              <a:rPr lang="en-US" dirty="0" err="1"/>
              <a:t>terintegrasi</a:t>
            </a:r>
            <a:r>
              <a:rPr lang="en-US" dirty="0"/>
              <a:t> </a:t>
            </a:r>
            <a:r>
              <a:rPr lang="en-US" dirty="0" err="1"/>
              <a:t>dengan</a:t>
            </a:r>
            <a:r>
              <a:rPr lang="en-US" dirty="0"/>
              <a:t> </a:t>
            </a:r>
            <a:r>
              <a:rPr lang="en-US" dirty="0" err="1"/>
              <a:t>banyak</a:t>
            </a:r>
            <a:r>
              <a:rPr lang="en-US" dirty="0"/>
              <a:t> </a:t>
            </a:r>
            <a:r>
              <a:rPr lang="en-US" dirty="0" err="1"/>
              <a:t>fitur</a:t>
            </a:r>
            <a:r>
              <a:rPr lang="en-US" dirty="0"/>
              <a:t> </a:t>
            </a:r>
            <a:r>
              <a:rPr lang="en-US" dirty="0" err="1"/>
              <a:t>pemrograman</a:t>
            </a:r>
            <a:r>
              <a:rPr lang="en-US" dirty="0"/>
              <a:t> pada python </a:t>
            </a:r>
            <a:r>
              <a:rPr lang="en-US" dirty="0" err="1"/>
              <a:t>seperti</a:t>
            </a:r>
            <a:r>
              <a:rPr lang="en-US" dirty="0"/>
              <a:t> </a:t>
            </a:r>
            <a:r>
              <a:rPr lang="en-US" dirty="0" err="1"/>
              <a:t>kecerdasan</a:t>
            </a:r>
            <a:r>
              <a:rPr lang="en-US" dirty="0"/>
              <a:t> </a:t>
            </a:r>
            <a:r>
              <a:rPr lang="en-US" dirty="0" err="1"/>
              <a:t>buatan</a:t>
            </a:r>
            <a:r>
              <a:rPr lang="en-US" dirty="0"/>
              <a:t> </a:t>
            </a:r>
            <a:r>
              <a:rPr lang="en-US" dirty="0" err="1"/>
              <a:t>seperti</a:t>
            </a:r>
            <a:r>
              <a:rPr lang="en-US" dirty="0"/>
              <a:t> fuzzy logic, image processing, dan </a:t>
            </a:r>
            <a:r>
              <a:rPr lang="en-US" dirty="0" err="1"/>
              <a:t>masih</a:t>
            </a:r>
            <a:r>
              <a:rPr lang="en-US" dirty="0"/>
              <a:t> </a:t>
            </a:r>
            <a:r>
              <a:rPr lang="en-US" dirty="0" err="1"/>
              <a:t>banyak</a:t>
            </a:r>
            <a:r>
              <a:rPr lang="en-US" dirty="0"/>
              <a:t> </a:t>
            </a:r>
            <a:r>
              <a:rPr lang="en-US" dirty="0" err="1"/>
              <a:t>lagi</a:t>
            </a:r>
            <a:endParaRPr lang="en-US" dirty="0"/>
          </a:p>
          <a:p>
            <a:r>
              <a:rPr lang="en-US" dirty="0" err="1"/>
              <a:t>Dapat</a:t>
            </a:r>
            <a:r>
              <a:rPr lang="en-US" dirty="0"/>
              <a:t> di </a:t>
            </a:r>
            <a:r>
              <a:rPr lang="en-US" dirty="0" err="1"/>
              <a:t>ekstrak</a:t>
            </a:r>
            <a:r>
              <a:rPr lang="en-US" dirty="0"/>
              <a:t> </a:t>
            </a:r>
            <a:r>
              <a:rPr lang="en-US" dirty="0" err="1"/>
              <a:t>menjadi</a:t>
            </a:r>
            <a:r>
              <a:rPr lang="en-US" dirty="0"/>
              <a:t> program .exe</a:t>
            </a:r>
          </a:p>
          <a:p>
            <a:r>
              <a:rPr lang="en-US" dirty="0" err="1"/>
              <a:t>Dapat</a:t>
            </a:r>
            <a:r>
              <a:rPr lang="en-US" dirty="0"/>
              <a:t> </a:t>
            </a:r>
            <a:r>
              <a:rPr lang="en-US" dirty="0" err="1"/>
              <a:t>berkreasi</a:t>
            </a:r>
            <a:r>
              <a:rPr lang="en-US" dirty="0"/>
              <a:t> </a:t>
            </a:r>
            <a:r>
              <a:rPr lang="en-US" dirty="0" err="1"/>
              <a:t>dengan</a:t>
            </a:r>
            <a:r>
              <a:rPr lang="en-US" dirty="0"/>
              <a:t> widget </a:t>
            </a:r>
            <a:r>
              <a:rPr lang="en-US" dirty="0" err="1"/>
              <a:t>qml</a:t>
            </a:r>
            <a:r>
              <a:rPr lang="en-US" dirty="0"/>
              <a:t> </a:t>
            </a:r>
            <a:r>
              <a:rPr lang="en-US" dirty="0" err="1"/>
              <a:t>seperti</a:t>
            </a:r>
            <a:r>
              <a:rPr lang="en-US" dirty="0"/>
              <a:t> </a:t>
            </a:r>
            <a:r>
              <a:rPr lang="en-US" dirty="0" err="1"/>
              <a:t>peta</a:t>
            </a:r>
            <a:r>
              <a:rPr lang="en-US" dirty="0"/>
              <a:t>, </a:t>
            </a:r>
            <a:r>
              <a:rPr lang="en-US" dirty="0" err="1"/>
              <a:t>kamera</a:t>
            </a:r>
            <a:r>
              <a:rPr lang="en-US" dirty="0"/>
              <a:t>, gauge, </a:t>
            </a:r>
            <a:r>
              <a:rPr lang="en-US" dirty="0" err="1"/>
              <a:t>grafik</a:t>
            </a:r>
            <a:r>
              <a:rPr lang="en-US" dirty="0"/>
              <a:t> , dan </a:t>
            </a:r>
            <a:r>
              <a:rPr lang="en-US" dirty="0" err="1"/>
              <a:t>sebagainya</a:t>
            </a:r>
            <a:endParaRPr lang="en-US" dirty="0"/>
          </a:p>
        </p:txBody>
      </p:sp>
      <p:sp>
        <p:nvSpPr>
          <p:cNvPr id="4" name="Content Placeholder 2">
            <a:extLst>
              <a:ext uri="{FF2B5EF4-FFF2-40B4-BE49-F238E27FC236}">
                <a16:creationId xmlns:a16="http://schemas.microsoft.com/office/drawing/2014/main" id="{7F9F0523-113A-4535-B9EE-82D9678124CD}"/>
              </a:ext>
            </a:extLst>
          </p:cNvPr>
          <p:cNvSpPr txBox="1">
            <a:spLocks/>
          </p:cNvSpPr>
          <p:nvPr/>
        </p:nvSpPr>
        <p:spPr>
          <a:xfrm>
            <a:off x="6417039" y="1918065"/>
            <a:ext cx="538022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Kekurangan</a:t>
            </a:r>
            <a:endParaRPr lang="en-US" dirty="0"/>
          </a:p>
          <a:p>
            <a:r>
              <a:rPr lang="en-US" dirty="0"/>
              <a:t>Harus </a:t>
            </a:r>
            <a:r>
              <a:rPr lang="en-US" dirty="0" err="1"/>
              <a:t>paham</a:t>
            </a:r>
            <a:r>
              <a:rPr lang="en-US" dirty="0"/>
              <a:t> syntax </a:t>
            </a:r>
            <a:r>
              <a:rPr lang="en-US" dirty="0" err="1"/>
              <a:t>pemrograman</a:t>
            </a:r>
            <a:r>
              <a:rPr lang="en-US" dirty="0"/>
              <a:t> python</a:t>
            </a:r>
          </a:p>
          <a:p>
            <a:r>
              <a:rPr lang="en-US" dirty="0"/>
              <a:t>Troubleshoot </a:t>
            </a:r>
            <a:r>
              <a:rPr lang="en-US" dirty="0" err="1"/>
              <a:t>lebih</a:t>
            </a:r>
            <a:r>
              <a:rPr lang="en-US" dirty="0"/>
              <a:t> </a:t>
            </a:r>
            <a:r>
              <a:rPr lang="en-US" dirty="0" err="1"/>
              <a:t>luas</a:t>
            </a:r>
            <a:r>
              <a:rPr lang="en-US" dirty="0"/>
              <a:t> </a:t>
            </a:r>
            <a:r>
              <a:rPr lang="en-US" dirty="0" err="1"/>
              <a:t>karena</a:t>
            </a:r>
            <a:r>
              <a:rPr lang="en-US" dirty="0"/>
              <a:t> </a:t>
            </a:r>
            <a:r>
              <a:rPr lang="en-US" dirty="0" err="1"/>
              <a:t>melibatkan</a:t>
            </a:r>
            <a:r>
              <a:rPr lang="en-US" dirty="0"/>
              <a:t> </a:t>
            </a:r>
            <a:r>
              <a:rPr lang="en-US" dirty="0" err="1"/>
              <a:t>beberapa</a:t>
            </a:r>
            <a:r>
              <a:rPr lang="en-US" dirty="0"/>
              <a:t> Bahasa </a:t>
            </a:r>
            <a:r>
              <a:rPr lang="en-US" dirty="0" err="1"/>
              <a:t>pemrograman</a:t>
            </a:r>
            <a:r>
              <a:rPr lang="en-US" dirty="0"/>
              <a:t> </a:t>
            </a:r>
            <a:r>
              <a:rPr lang="en-US" dirty="0" err="1"/>
              <a:t>yaitu</a:t>
            </a:r>
            <a:r>
              <a:rPr lang="en-US" dirty="0"/>
              <a:t> python dan </a:t>
            </a:r>
            <a:r>
              <a:rPr lang="en-US" dirty="0" err="1"/>
              <a:t>qml</a:t>
            </a:r>
            <a:endParaRPr lang="en-US" dirty="0"/>
          </a:p>
          <a:p>
            <a:r>
              <a:rPr lang="en-US" dirty="0"/>
              <a:t>Troubleshoot pada library juga </a:t>
            </a:r>
            <a:r>
              <a:rPr lang="en-US" dirty="0" err="1"/>
              <a:t>dapat</a:t>
            </a:r>
            <a:r>
              <a:rPr lang="en-US" dirty="0"/>
              <a:t> </a:t>
            </a:r>
            <a:r>
              <a:rPr lang="en-US" dirty="0" err="1"/>
              <a:t>terjadi</a:t>
            </a:r>
            <a:endParaRPr lang="en-US" dirty="0"/>
          </a:p>
          <a:p>
            <a:r>
              <a:rPr lang="en-US" dirty="0"/>
              <a:t>Masih </a:t>
            </a:r>
            <a:r>
              <a:rPr lang="en-US" dirty="0" err="1"/>
              <a:t>belum</a:t>
            </a:r>
            <a:r>
              <a:rPr lang="en-US" dirty="0"/>
              <a:t> </a:t>
            </a:r>
            <a:r>
              <a:rPr lang="en-US" dirty="0" err="1"/>
              <a:t>umum</a:t>
            </a:r>
            <a:r>
              <a:rPr lang="en-US" dirty="0"/>
              <a:t> di Indonesia</a:t>
            </a:r>
          </a:p>
          <a:p>
            <a:endParaRPr lang="en-US" dirty="0"/>
          </a:p>
        </p:txBody>
      </p:sp>
    </p:spTree>
    <p:extLst>
      <p:ext uri="{BB962C8B-B14F-4D97-AF65-F5344CB8AC3E}">
        <p14:creationId xmlns:p14="http://schemas.microsoft.com/office/powerpoint/2010/main" val="1336783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199" y="2467429"/>
            <a:ext cx="751007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10388184" y="2467429"/>
            <a:ext cx="96561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10321454" y="3105834"/>
            <a:ext cx="1870546" cy="646331"/>
          </a:xfrm>
          <a:prstGeom prst="rect">
            <a:avLst/>
          </a:prstGeom>
          <a:noFill/>
        </p:spPr>
        <p:txBody>
          <a:bodyPr wrap="square" rtlCol="0">
            <a:spAutoFit/>
          </a:bodyPr>
          <a:lstStyle/>
          <a:p>
            <a:r>
              <a:rPr lang="en-US" dirty="0"/>
              <a:t> 10 minute Closing</a:t>
            </a:r>
          </a:p>
        </p:txBody>
      </p:sp>
      <p:sp>
        <p:nvSpPr>
          <p:cNvPr id="10" name="TextBox 9">
            <a:extLst>
              <a:ext uri="{FF2B5EF4-FFF2-40B4-BE49-F238E27FC236}">
                <a16:creationId xmlns:a16="http://schemas.microsoft.com/office/drawing/2014/main" id="{5F8A8551-0F12-437E-A81F-B9F5E7AD85A1}"/>
              </a:ext>
            </a:extLst>
          </p:cNvPr>
          <p:cNvSpPr txBox="1"/>
          <p:nvPr/>
        </p:nvSpPr>
        <p:spPr>
          <a:xfrm>
            <a:off x="3749834" y="2028929"/>
            <a:ext cx="5183640" cy="369332"/>
          </a:xfrm>
          <a:prstGeom prst="rect">
            <a:avLst/>
          </a:prstGeom>
          <a:noFill/>
        </p:spPr>
        <p:txBody>
          <a:bodyPr wrap="square" rtlCol="0">
            <a:spAutoFit/>
          </a:bodyPr>
          <a:lstStyle/>
          <a:p>
            <a:r>
              <a:rPr lang="en-US" dirty="0"/>
              <a:t> </a:t>
            </a:r>
            <a:r>
              <a:rPr lang="en-US" u="sng" dirty="0"/>
              <a:t>+</a:t>
            </a:r>
            <a:r>
              <a:rPr lang="en-US" dirty="0"/>
              <a:t>  3 Hours practice, experiment, debug, </a:t>
            </a:r>
            <a:r>
              <a:rPr lang="en-US" dirty="0" err="1"/>
              <a:t>QnA</a:t>
            </a:r>
            <a:endParaRPr lang="en-US" dirty="0"/>
          </a:p>
        </p:txBody>
      </p:sp>
    </p:spTree>
    <p:extLst>
      <p:ext uri="{BB962C8B-B14F-4D97-AF65-F5344CB8AC3E}">
        <p14:creationId xmlns:p14="http://schemas.microsoft.com/office/powerpoint/2010/main" val="1197997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A694-0AFC-4049-BE8C-593B96B66AE9}"/>
              </a:ext>
            </a:extLst>
          </p:cNvPr>
          <p:cNvSpPr>
            <a:spLocks noGrp="1"/>
          </p:cNvSpPr>
          <p:nvPr>
            <p:ph type="title"/>
          </p:nvPr>
        </p:nvSpPr>
        <p:spPr/>
        <p:txBody>
          <a:bodyPr/>
          <a:lstStyle/>
          <a:p>
            <a:r>
              <a:rPr lang="en-US" dirty="0"/>
              <a:t>Install library </a:t>
            </a:r>
            <a:r>
              <a:rPr lang="en-US" dirty="0" err="1"/>
              <a:t>pyqtchart</a:t>
            </a:r>
            <a:endParaRPr lang="en-US" dirty="0"/>
          </a:p>
        </p:txBody>
      </p:sp>
      <p:sp>
        <p:nvSpPr>
          <p:cNvPr id="3" name="Content Placeholder 2">
            <a:extLst>
              <a:ext uri="{FF2B5EF4-FFF2-40B4-BE49-F238E27FC236}">
                <a16:creationId xmlns:a16="http://schemas.microsoft.com/office/drawing/2014/main" id="{263A655F-FF6D-4B35-9DE8-54538378E11C}"/>
              </a:ext>
            </a:extLst>
          </p:cNvPr>
          <p:cNvSpPr>
            <a:spLocks noGrp="1"/>
          </p:cNvSpPr>
          <p:nvPr>
            <p:ph idx="1"/>
          </p:nvPr>
        </p:nvSpPr>
        <p:spPr>
          <a:xfrm>
            <a:off x="838200" y="1825625"/>
            <a:ext cx="4243466"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PyQtChart</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5.15.6</a:t>
            </a:r>
          </a:p>
          <a:p>
            <a:pPr marL="0" indent="0">
              <a:buNone/>
            </a:pPr>
            <a:endParaRPr lang="en-US" dirty="0"/>
          </a:p>
        </p:txBody>
      </p:sp>
      <p:pic>
        <p:nvPicPr>
          <p:cNvPr id="5" name="Picture 4">
            <a:extLst>
              <a:ext uri="{FF2B5EF4-FFF2-40B4-BE49-F238E27FC236}">
                <a16:creationId xmlns:a16="http://schemas.microsoft.com/office/drawing/2014/main" id="{2D0D9BF2-F377-4162-8732-2E97C585F9CF}"/>
              </a:ext>
            </a:extLst>
          </p:cNvPr>
          <p:cNvPicPr>
            <a:picLocks noChangeAspect="1"/>
          </p:cNvPicPr>
          <p:nvPr/>
        </p:nvPicPr>
        <p:blipFill>
          <a:blip r:embed="rId2"/>
          <a:stretch>
            <a:fillRect/>
          </a:stretch>
        </p:blipFill>
        <p:spPr>
          <a:xfrm>
            <a:off x="5276225" y="1690688"/>
            <a:ext cx="6655945" cy="4679331"/>
          </a:xfrm>
          <a:prstGeom prst="rect">
            <a:avLst/>
          </a:prstGeom>
        </p:spPr>
      </p:pic>
    </p:spTree>
    <p:extLst>
      <p:ext uri="{BB962C8B-B14F-4D97-AF65-F5344CB8AC3E}">
        <p14:creationId xmlns:p14="http://schemas.microsoft.com/office/powerpoint/2010/main" val="2574236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5" name="Picture 4">
            <a:extLst>
              <a:ext uri="{FF2B5EF4-FFF2-40B4-BE49-F238E27FC236}">
                <a16:creationId xmlns:a16="http://schemas.microsoft.com/office/drawing/2014/main" id="{0A72678E-0029-4E1C-BF44-DF3ACA2E3A53}"/>
              </a:ext>
            </a:extLst>
          </p:cNvPr>
          <p:cNvPicPr>
            <a:picLocks noChangeAspect="1"/>
          </p:cNvPicPr>
          <p:nvPr/>
        </p:nvPicPr>
        <p:blipFill>
          <a:blip r:embed="rId2"/>
          <a:stretch>
            <a:fillRect/>
          </a:stretch>
        </p:blipFill>
        <p:spPr>
          <a:xfrm>
            <a:off x="1219200" y="951456"/>
            <a:ext cx="9539538" cy="5906544"/>
          </a:xfrm>
          <a:prstGeom prst="rect">
            <a:avLst/>
          </a:prstGeom>
        </p:spPr>
      </p:pic>
    </p:spTree>
    <p:extLst>
      <p:ext uri="{BB962C8B-B14F-4D97-AF65-F5344CB8AC3E}">
        <p14:creationId xmlns:p14="http://schemas.microsoft.com/office/powerpoint/2010/main" val="1669303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433464" y="3917192"/>
            <a:ext cx="5817433" cy="2503358"/>
          </a:xfrm>
        </p:spPr>
        <p:txBody>
          <a:bodyPr>
            <a:normAutofit lnSpcReduction="10000"/>
          </a:bodyPr>
          <a:lstStyle/>
          <a:p>
            <a:pPr marL="0" indent="0">
              <a:buNone/>
            </a:pPr>
            <a:r>
              <a:rPr lang="en-US" sz="2400" dirty="0"/>
              <a:t>0. Base Code</a:t>
            </a:r>
          </a:p>
          <a:p>
            <a:pPr marL="0" indent="0">
              <a:buNone/>
            </a:pPr>
            <a:r>
              <a:rPr lang="en-US" sz="2400" dirty="0"/>
              <a:t>1. Digital Output</a:t>
            </a:r>
          </a:p>
          <a:p>
            <a:pPr marL="0" indent="0">
              <a:buNone/>
            </a:pPr>
            <a:r>
              <a:rPr lang="en-US" sz="2400" dirty="0"/>
              <a:t>2. Digital Input</a:t>
            </a:r>
          </a:p>
          <a:p>
            <a:pPr marL="0" indent="0">
              <a:buNone/>
            </a:pPr>
            <a:r>
              <a:rPr lang="en-US" sz="2400" dirty="0"/>
              <a:t>3. Analog Input</a:t>
            </a:r>
          </a:p>
          <a:p>
            <a:pPr marL="0" indent="0">
              <a:buNone/>
            </a:pPr>
            <a:r>
              <a:rPr lang="en-US" sz="2400" dirty="0"/>
              <a:t>4. Analog Output</a:t>
            </a:r>
          </a:p>
          <a:p>
            <a:pPr marL="0" indent="0">
              <a:buNone/>
            </a:pPr>
            <a:r>
              <a:rPr lang="en-US" sz="2400" dirty="0"/>
              <a:t>5. </a:t>
            </a:r>
            <a:r>
              <a:rPr lang="en-US" sz="2400" dirty="0" err="1"/>
              <a:t>Membuat</a:t>
            </a:r>
            <a:r>
              <a:rPr lang="en-US" sz="2400" dirty="0"/>
              <a:t> </a:t>
            </a:r>
            <a:r>
              <a:rPr lang="en-US" sz="2400" dirty="0" err="1"/>
              <a:t>grafik</a:t>
            </a:r>
            <a:r>
              <a:rPr lang="en-US" sz="2400" dirty="0"/>
              <a:t> </a:t>
            </a:r>
            <a:r>
              <a:rPr lang="en-US" sz="2400" dirty="0" err="1"/>
              <a:t>dengan</a:t>
            </a:r>
            <a:r>
              <a:rPr lang="en-US" sz="2400" dirty="0"/>
              <a:t>  </a:t>
            </a:r>
            <a:r>
              <a:rPr lang="en-US" sz="2400" dirty="0" err="1"/>
              <a:t>PyQt</a:t>
            </a:r>
            <a:r>
              <a:rPr lang="en-US" sz="2400" dirty="0"/>
              <a:t> Chart</a:t>
            </a:r>
          </a:p>
        </p:txBody>
      </p:sp>
      <p:grpSp>
        <p:nvGrpSpPr>
          <p:cNvPr id="14" name="Group 13">
            <a:extLst>
              <a:ext uri="{FF2B5EF4-FFF2-40B4-BE49-F238E27FC236}">
                <a16:creationId xmlns:a16="http://schemas.microsoft.com/office/drawing/2014/main" id="{65A637E7-51F5-4701-BA9E-220EFD171D8B}"/>
              </a:ext>
            </a:extLst>
          </p:cNvPr>
          <p:cNvGrpSpPr/>
          <p:nvPr/>
        </p:nvGrpSpPr>
        <p:grpSpPr>
          <a:xfrm>
            <a:off x="5051685" y="1541357"/>
            <a:ext cx="6703101" cy="4153785"/>
            <a:chOff x="4182256" y="1796190"/>
            <a:chExt cx="6703101" cy="4153785"/>
          </a:xfrm>
        </p:grpSpPr>
        <p:sp>
          <p:nvSpPr>
            <p:cNvPr id="4" name="Rectangle 3">
              <a:extLst>
                <a:ext uri="{FF2B5EF4-FFF2-40B4-BE49-F238E27FC236}">
                  <a16:creationId xmlns:a16="http://schemas.microsoft.com/office/drawing/2014/main" id="{F9CFE369-7A19-4F6E-BC7D-2526469DB810}"/>
                </a:ext>
              </a:extLst>
            </p:cNvPr>
            <p:cNvSpPr/>
            <p:nvPr/>
          </p:nvSpPr>
          <p:spPr>
            <a:xfrm>
              <a:off x="4182256" y="1796191"/>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memproses</a:t>
              </a:r>
              <a:r>
                <a:rPr lang="en-US" dirty="0">
                  <a:solidFill>
                    <a:schemeClr val="tx1"/>
                  </a:solidFill>
                </a:rPr>
                <a:t> transfer data </a:t>
              </a:r>
              <a:r>
                <a:rPr lang="en-US" dirty="0" err="1">
                  <a:solidFill>
                    <a:schemeClr val="tx1"/>
                  </a:solidFill>
                </a:rPr>
                <a:t>modbus</a:t>
              </a:r>
              <a:r>
                <a:rPr lang="en-US" dirty="0">
                  <a:solidFill>
                    <a:schemeClr val="tx1"/>
                  </a:solidFill>
                </a:rPr>
                <a:t>)</a:t>
              </a:r>
            </a:p>
          </p:txBody>
        </p:sp>
        <p:sp>
          <p:nvSpPr>
            <p:cNvPr id="5" name="Rectangle 4">
              <a:extLst>
                <a:ext uri="{FF2B5EF4-FFF2-40B4-BE49-F238E27FC236}">
                  <a16:creationId xmlns:a16="http://schemas.microsoft.com/office/drawing/2014/main" id="{6EEB5FBF-0BEE-40F1-B808-60622DA4FFC0}"/>
                </a:ext>
              </a:extLst>
            </p:cNvPr>
            <p:cNvSpPr/>
            <p:nvPr/>
          </p:nvSpPr>
          <p:spPr>
            <a:xfrm>
              <a:off x="8486931" y="1796190"/>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tampilan</a:t>
              </a:r>
              <a:r>
                <a:rPr lang="en-US" dirty="0">
                  <a:solidFill>
                    <a:schemeClr val="tx1"/>
                  </a:solidFill>
                </a:rPr>
                <a:t>)</a:t>
              </a:r>
            </a:p>
          </p:txBody>
        </p:sp>
        <p:sp>
          <p:nvSpPr>
            <p:cNvPr id="6" name="Rectangle 5">
              <a:extLst>
                <a:ext uri="{FF2B5EF4-FFF2-40B4-BE49-F238E27FC236}">
                  <a16:creationId xmlns:a16="http://schemas.microsoft.com/office/drawing/2014/main" id="{8DA93FA9-29D6-4ACC-859A-48FD187BBF40}"/>
                </a:ext>
              </a:extLst>
            </p:cNvPr>
            <p:cNvSpPr/>
            <p:nvPr/>
          </p:nvSpPr>
          <p:spPr>
            <a:xfrm>
              <a:off x="4183505" y="4317166"/>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dirty="0">
                  <a:solidFill>
                    <a:schemeClr val="tx1"/>
                  </a:solidFill>
                </a:rPr>
                <a:t>PLC </a:t>
              </a:r>
              <a:r>
                <a:rPr lang="en-US" dirty="0" err="1">
                  <a:solidFill>
                    <a:schemeClr val="tx1"/>
                  </a:solidFill>
                </a:rPr>
                <a:t>Outseal</a:t>
              </a:r>
              <a:endParaRPr lang="en-US" dirty="0">
                <a:solidFill>
                  <a:schemeClr val="tx1"/>
                </a:solidFill>
              </a:endParaRPr>
            </a:p>
            <a:p>
              <a:pPr algn="ctr"/>
              <a:r>
                <a:rPr lang="en-US" dirty="0">
                  <a:solidFill>
                    <a:schemeClr val="tx1"/>
                  </a:solidFill>
                </a:rPr>
                <a:t>(hardware)</a:t>
              </a:r>
              <a:endParaRPr lang="en-US" dirty="0"/>
            </a:p>
          </p:txBody>
        </p:sp>
        <p:cxnSp>
          <p:nvCxnSpPr>
            <p:cNvPr id="8" name="Connector: Elbow 7">
              <a:extLst>
                <a:ext uri="{FF2B5EF4-FFF2-40B4-BE49-F238E27FC236}">
                  <a16:creationId xmlns:a16="http://schemas.microsoft.com/office/drawing/2014/main" id="{64EC5D37-7C95-4901-8CBB-9205190AEE37}"/>
                </a:ext>
              </a:extLst>
            </p:cNvPr>
            <p:cNvCxnSpPr>
              <a:stCxn id="4" idx="2"/>
              <a:endCxn id="6" idx="0"/>
            </p:cNvCxnSpPr>
            <p:nvPr/>
          </p:nvCxnSpPr>
          <p:spPr>
            <a:xfrm rot="16200000" flipH="1">
              <a:off x="4938010" y="3872458"/>
              <a:ext cx="888166" cy="1249"/>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AD2F49C9-13AD-42B8-BC45-CAEF36B91D07}"/>
                </a:ext>
              </a:extLst>
            </p:cNvPr>
            <p:cNvCxnSpPr>
              <a:cxnSpLocks/>
              <a:stCxn id="4" idx="3"/>
              <a:endCxn id="5" idx="1"/>
            </p:cNvCxnSpPr>
            <p:nvPr/>
          </p:nvCxnSpPr>
          <p:spPr>
            <a:xfrm flipV="1">
              <a:off x="6580682" y="2612595"/>
              <a:ext cx="1906249" cy="1"/>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05375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838200" y="175895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838200" y="4331868"/>
            <a:ext cx="7631237" cy="1851987"/>
          </a:xfrm>
          <a:prstGeom prst="rect">
            <a:avLst/>
          </a:prstGeom>
        </p:spPr>
      </p:pic>
      <p:sp>
        <p:nvSpPr>
          <p:cNvPr id="3" name="TextBox 2">
            <a:extLst>
              <a:ext uri="{FF2B5EF4-FFF2-40B4-BE49-F238E27FC236}">
                <a16:creationId xmlns:a16="http://schemas.microsoft.com/office/drawing/2014/main" id="{CBDA16AC-0C87-4562-B641-93FBD925A118}"/>
              </a:ext>
            </a:extLst>
          </p:cNvPr>
          <p:cNvSpPr txBox="1"/>
          <p:nvPr/>
        </p:nvSpPr>
        <p:spPr>
          <a:xfrm>
            <a:off x="838200" y="6171500"/>
            <a:ext cx="9380004" cy="369332"/>
          </a:xfrm>
          <a:prstGeom prst="rect">
            <a:avLst/>
          </a:prstGeom>
          <a:noFill/>
        </p:spPr>
        <p:txBody>
          <a:bodyPr wrap="none" rtlCol="0">
            <a:spAutoFit/>
          </a:bodyPr>
          <a:lstStyle/>
          <a:p>
            <a:r>
              <a:rPr lang="en-US" dirty="0"/>
              <a:t>B1 </a:t>
            </a:r>
            <a:r>
              <a:rPr lang="en-US" dirty="0" err="1"/>
              <a:t>mempunyai</a:t>
            </a:r>
            <a:r>
              <a:rPr lang="en-US" dirty="0"/>
              <a:t> </a:t>
            </a:r>
            <a:r>
              <a:rPr lang="en-US" dirty="0" err="1"/>
              <a:t>alamat</a:t>
            </a:r>
            <a:r>
              <a:rPr lang="en-US" dirty="0"/>
              <a:t> </a:t>
            </a:r>
            <a:r>
              <a:rPr lang="en-US" dirty="0" err="1"/>
              <a:t>modbus</a:t>
            </a:r>
            <a:r>
              <a:rPr lang="en-US" dirty="0"/>
              <a:t> 128 (coil). </a:t>
            </a:r>
            <a:r>
              <a:rPr lang="en-US" dirty="0" err="1"/>
              <a:t>jadi</a:t>
            </a:r>
            <a:r>
              <a:rPr lang="en-US" dirty="0"/>
              <a:t> B1 </a:t>
            </a:r>
            <a:r>
              <a:rPr lang="en-US" dirty="0" err="1"/>
              <a:t>mengendalikan</a:t>
            </a:r>
            <a:r>
              <a:rPr lang="en-US" dirty="0"/>
              <a:t> R1 yang </a:t>
            </a:r>
            <a:r>
              <a:rPr lang="en-US" dirty="0" err="1"/>
              <a:t>merupakan</a:t>
            </a:r>
            <a:r>
              <a:rPr lang="en-US" dirty="0"/>
              <a:t> pin output 1</a:t>
            </a:r>
          </a:p>
        </p:txBody>
      </p:sp>
      <p:pic>
        <p:nvPicPr>
          <p:cNvPr id="6" name="Picture 5">
            <a:extLst>
              <a:ext uri="{FF2B5EF4-FFF2-40B4-BE49-F238E27FC236}">
                <a16:creationId xmlns:a16="http://schemas.microsoft.com/office/drawing/2014/main" id="{C024D3D6-2DC5-406D-B098-BFF2E0E24C08}"/>
              </a:ext>
            </a:extLst>
          </p:cNvPr>
          <p:cNvPicPr>
            <a:picLocks noChangeAspect="1"/>
          </p:cNvPicPr>
          <p:nvPr/>
        </p:nvPicPr>
        <p:blipFill rotWithShape="1">
          <a:blip r:embed="rId3"/>
          <a:srcRect b="23115"/>
          <a:stretch/>
        </p:blipFill>
        <p:spPr>
          <a:xfrm>
            <a:off x="844425" y="1380892"/>
            <a:ext cx="5251575" cy="2963330"/>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grpSp>
        <p:nvGrpSpPr>
          <p:cNvPr id="12" name="Group 11">
            <a:extLst>
              <a:ext uri="{FF2B5EF4-FFF2-40B4-BE49-F238E27FC236}">
                <a16:creationId xmlns:a16="http://schemas.microsoft.com/office/drawing/2014/main" id="{E6F36EAD-B10A-40A8-8797-19F290EDC073}"/>
              </a:ext>
            </a:extLst>
          </p:cNvPr>
          <p:cNvGrpSpPr/>
          <p:nvPr/>
        </p:nvGrpSpPr>
        <p:grpSpPr>
          <a:xfrm>
            <a:off x="1820778" y="1279525"/>
            <a:ext cx="4892843" cy="5578475"/>
            <a:chOff x="3649578" y="914400"/>
            <a:chExt cx="4892843" cy="5578475"/>
          </a:xfrm>
        </p:grpSpPr>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3649578" y="1213437"/>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6535711" y="914400"/>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4274695" y="2889354"/>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5296524" y="3759467"/>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4274695" y="4421291"/>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a:bodyPr>
          <a:lstStyle/>
          <a:p>
            <a:pPr marL="0" indent="0">
              <a:buNone/>
            </a:pP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a:xfrm>
            <a:off x="361664" y="178343"/>
            <a:ext cx="10515600" cy="429354"/>
          </a:xfrm>
        </p:spPr>
        <p:txBody>
          <a:bodyPr>
            <a:normAutofit fontScale="90000"/>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576524" y="4497536"/>
            <a:ext cx="5734336" cy="1445712"/>
          </a:xfrm>
          <a:prstGeom prst="rect">
            <a:avLst/>
          </a:prstGeom>
        </p:spPr>
      </p:pic>
      <p:pic>
        <p:nvPicPr>
          <p:cNvPr id="4" name="Picture 3">
            <a:extLst>
              <a:ext uri="{FF2B5EF4-FFF2-40B4-BE49-F238E27FC236}">
                <a16:creationId xmlns:a16="http://schemas.microsoft.com/office/drawing/2014/main" id="{398F12A1-E594-4A85-BD17-42B94D110656}"/>
              </a:ext>
            </a:extLst>
          </p:cNvPr>
          <p:cNvPicPr>
            <a:picLocks noChangeAspect="1"/>
          </p:cNvPicPr>
          <p:nvPr/>
        </p:nvPicPr>
        <p:blipFill>
          <a:blip r:embed="rId3"/>
          <a:stretch>
            <a:fillRect/>
          </a:stretch>
        </p:blipFill>
        <p:spPr>
          <a:xfrm>
            <a:off x="576524" y="835878"/>
            <a:ext cx="4719371" cy="3452519"/>
          </a:xfrm>
          <a:prstGeom prst="rect">
            <a:avLst/>
          </a:prstGeom>
        </p:spPr>
      </p:pic>
      <p:sp>
        <p:nvSpPr>
          <p:cNvPr id="6" name="TextBox 5">
            <a:extLst>
              <a:ext uri="{FF2B5EF4-FFF2-40B4-BE49-F238E27FC236}">
                <a16:creationId xmlns:a16="http://schemas.microsoft.com/office/drawing/2014/main" id="{416180D0-08AC-4BB5-92CA-DAFAB1BFEB11}"/>
              </a:ext>
            </a:extLst>
          </p:cNvPr>
          <p:cNvSpPr txBox="1"/>
          <p:nvPr/>
        </p:nvSpPr>
        <p:spPr>
          <a:xfrm>
            <a:off x="838200" y="6171500"/>
            <a:ext cx="9537419" cy="369332"/>
          </a:xfrm>
          <a:prstGeom prst="rect">
            <a:avLst/>
          </a:prstGeom>
          <a:noFill/>
        </p:spPr>
        <p:txBody>
          <a:bodyPr wrap="none" rtlCol="0">
            <a:spAutoFit/>
          </a:bodyPr>
          <a:lstStyle/>
          <a:p>
            <a:r>
              <a:rPr lang="en-US" dirty="0"/>
              <a:t>R9 </a:t>
            </a:r>
            <a:r>
              <a:rPr lang="en-US" dirty="0" err="1"/>
              <a:t>mempunyai</a:t>
            </a:r>
            <a:r>
              <a:rPr lang="en-US" dirty="0"/>
              <a:t> </a:t>
            </a:r>
            <a:r>
              <a:rPr lang="en-US" dirty="0" err="1"/>
              <a:t>alamat</a:t>
            </a:r>
            <a:r>
              <a:rPr lang="en-US" dirty="0"/>
              <a:t> </a:t>
            </a:r>
            <a:r>
              <a:rPr lang="en-US" dirty="0" err="1"/>
              <a:t>modbus</a:t>
            </a:r>
            <a:r>
              <a:rPr lang="en-US" dirty="0"/>
              <a:t> 8 (coil). </a:t>
            </a:r>
            <a:r>
              <a:rPr lang="en-US" dirty="0" err="1"/>
              <a:t>jadi</a:t>
            </a:r>
            <a:r>
              <a:rPr lang="en-US" dirty="0"/>
              <a:t> S1 </a:t>
            </a:r>
            <a:r>
              <a:rPr lang="en-US" dirty="0" err="1"/>
              <a:t>mengendalikan</a:t>
            </a:r>
            <a:r>
              <a:rPr lang="en-US" dirty="0"/>
              <a:t> R9 </a:t>
            </a:r>
            <a:r>
              <a:rPr lang="en-US" dirty="0" err="1"/>
              <a:t>lalu</a:t>
            </a:r>
            <a:r>
              <a:rPr lang="en-US" dirty="0"/>
              <a:t> </a:t>
            </a:r>
            <a:r>
              <a:rPr lang="en-US" dirty="0" err="1"/>
              <a:t>datanya</a:t>
            </a:r>
            <a:r>
              <a:rPr lang="en-US" dirty="0"/>
              <a:t> </a:t>
            </a:r>
            <a:r>
              <a:rPr lang="en-US" dirty="0" err="1"/>
              <a:t>dibaca</a:t>
            </a:r>
            <a:r>
              <a:rPr lang="en-US" dirty="0"/>
              <a:t> pada </a:t>
            </a:r>
            <a:r>
              <a:rPr lang="en-US" dirty="0" err="1"/>
              <a:t>alamat</a:t>
            </a:r>
            <a:r>
              <a:rPr lang="en-US" dirty="0"/>
              <a:t> 8</a:t>
            </a:r>
          </a:p>
        </p:txBody>
      </p:sp>
    </p:spTree>
    <p:extLst>
      <p:ext uri="{BB962C8B-B14F-4D97-AF65-F5344CB8AC3E}">
        <p14:creationId xmlns:p14="http://schemas.microsoft.com/office/powerpoint/2010/main" val="2712796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sz="3200" b="1" i="0" dirty="0">
                <a:solidFill>
                  <a:srgbClr val="000000"/>
                </a:solidFill>
                <a:effectLst/>
                <a:latin typeface="Roboto" panose="020B0604020202020204" pitchFamily="2" charset="0"/>
              </a:rPr>
              <a:t>8. Support </a:t>
            </a:r>
            <a:r>
              <a:rPr lang="en-US" sz="3200" b="1" i="0" dirty="0">
                <a:solidFill>
                  <a:srgbClr val="0000FF"/>
                </a:solidFill>
                <a:effectLst/>
                <a:latin typeface="Roboto" panose="020B0604020202020204" pitchFamily="2" charset="0"/>
              </a:rPr>
              <a:t>MODBUS RTU</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untuk</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komunikasi</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dengan</a:t>
            </a:r>
            <a:r>
              <a:rPr lang="en-US" sz="3200" b="1" i="0" dirty="0">
                <a:solidFill>
                  <a:srgbClr val="000000"/>
                </a:solidFill>
                <a:effectLst/>
                <a:latin typeface="Roboto" panose="020B0604020202020204" pitchFamily="2" charset="0"/>
              </a:rPr>
              <a:t> </a:t>
            </a:r>
            <a:r>
              <a:rPr lang="en-US" sz="3200" b="1" i="0" dirty="0">
                <a:solidFill>
                  <a:srgbClr val="0000FF"/>
                </a:solidFill>
                <a:effectLst/>
                <a:latin typeface="Roboto" panose="020B0604020202020204" pitchFamily="2" charset="0"/>
              </a:rPr>
              <a:t>HMI/SCADA</a:t>
            </a:r>
            <a:endParaRPr lang="en-US" sz="3200" b="1"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0" y="1903750"/>
            <a:ext cx="6606991" cy="3320321"/>
          </a:xfrm>
          <a:prstGeom prst="rect">
            <a:avLst/>
          </a:prstGeom>
        </p:spPr>
      </p:pic>
      <p:pic>
        <p:nvPicPr>
          <p:cNvPr id="4" name="Picture 3">
            <a:extLst>
              <a:ext uri="{FF2B5EF4-FFF2-40B4-BE49-F238E27FC236}">
                <a16:creationId xmlns:a16="http://schemas.microsoft.com/office/drawing/2014/main" id="{35695AB6-5FEA-4F34-9CEB-EA14A33D1326}"/>
              </a:ext>
            </a:extLst>
          </p:cNvPr>
          <p:cNvPicPr>
            <a:picLocks noChangeAspect="1"/>
          </p:cNvPicPr>
          <p:nvPr/>
        </p:nvPicPr>
        <p:blipFill>
          <a:blip r:embed="rId3"/>
          <a:stretch>
            <a:fillRect/>
          </a:stretch>
        </p:blipFill>
        <p:spPr>
          <a:xfrm>
            <a:off x="6893984" y="1347554"/>
            <a:ext cx="5298016" cy="3861528"/>
          </a:xfrm>
          <a:prstGeom prst="rect">
            <a:avLst/>
          </a:prstGeom>
        </p:spPr>
      </p:pic>
      <p:sp>
        <p:nvSpPr>
          <p:cNvPr id="6" name="TextBox 5">
            <a:extLst>
              <a:ext uri="{FF2B5EF4-FFF2-40B4-BE49-F238E27FC236}">
                <a16:creationId xmlns:a16="http://schemas.microsoft.com/office/drawing/2014/main" id="{98F81CBD-7A18-44DF-AC5B-2448C2E152EF}"/>
              </a:ext>
            </a:extLst>
          </p:cNvPr>
          <p:cNvSpPr txBox="1"/>
          <p:nvPr/>
        </p:nvSpPr>
        <p:spPr>
          <a:xfrm>
            <a:off x="838200" y="6171500"/>
            <a:ext cx="9021572" cy="369332"/>
          </a:xfrm>
          <a:prstGeom prst="rect">
            <a:avLst/>
          </a:prstGeom>
          <a:noFill/>
        </p:spPr>
        <p:txBody>
          <a:bodyPr wrap="none" rtlCol="0">
            <a:spAutoFit/>
          </a:bodyPr>
          <a:lstStyle/>
          <a:p>
            <a:r>
              <a:rPr lang="en-US" dirty="0"/>
              <a:t>I.1 </a:t>
            </a:r>
            <a:r>
              <a:rPr lang="en-US" dirty="0" err="1"/>
              <a:t>mempunyai</a:t>
            </a:r>
            <a:r>
              <a:rPr lang="en-US" dirty="0"/>
              <a:t> </a:t>
            </a:r>
            <a:r>
              <a:rPr lang="en-US" dirty="0" err="1"/>
              <a:t>alamat</a:t>
            </a:r>
            <a:r>
              <a:rPr lang="en-US" dirty="0"/>
              <a:t> </a:t>
            </a:r>
            <a:r>
              <a:rPr lang="en-US" dirty="0" err="1"/>
              <a:t>modbus</a:t>
            </a:r>
            <a:r>
              <a:rPr lang="en-US" dirty="0"/>
              <a:t> 0 (holding register). Jadi data </a:t>
            </a:r>
            <a:r>
              <a:rPr lang="en-US" dirty="0" err="1"/>
              <a:t>potensiometer</a:t>
            </a:r>
            <a:r>
              <a:rPr lang="en-US" dirty="0"/>
              <a:t> </a:t>
            </a:r>
            <a:r>
              <a:rPr lang="en-US" dirty="0" err="1"/>
              <a:t>dimasukkan</a:t>
            </a:r>
            <a:r>
              <a:rPr lang="en-US" dirty="0"/>
              <a:t> </a:t>
            </a:r>
            <a:r>
              <a:rPr lang="en-US" dirty="0" err="1"/>
              <a:t>ke</a:t>
            </a:r>
            <a:r>
              <a:rPr lang="en-US" dirty="0"/>
              <a:t> I.1</a:t>
            </a:r>
          </a:p>
        </p:txBody>
      </p:sp>
    </p:spTree>
    <p:extLst>
      <p:ext uri="{BB962C8B-B14F-4D97-AF65-F5344CB8AC3E}">
        <p14:creationId xmlns:p14="http://schemas.microsoft.com/office/powerpoint/2010/main" val="711269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Ada gak yang lain ?</a:t>
            </a:r>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marL="0" indent="0" algn="l">
              <a:buNone/>
            </a:pPr>
            <a:r>
              <a:rPr lang="en-US" b="0" i="0" dirty="0">
                <a:solidFill>
                  <a:srgbClr val="000000"/>
                </a:solidFill>
                <a:effectLst/>
                <a:latin typeface="Roboto" panose="02000000000000000000" pitchFamily="2" charset="0"/>
              </a:rPr>
              <a:t>Digital Input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2 Pin Sinking / Sourcing</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International Standard, IEC 61131-2</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Filter, Analog + Digital by software</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Voltase</a:t>
            </a:r>
            <a:r>
              <a:rPr lang="en-US" b="0" i="0" dirty="0">
                <a:solidFill>
                  <a:srgbClr val="000000"/>
                </a:solidFill>
                <a:effectLst/>
                <a:latin typeface="Roboto" panose="02000000000000000000" pitchFamily="2" charset="0"/>
              </a:rPr>
              <a:t>, 10-24V DC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Ada slider lain ga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2041458" y="160425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4138729" y="158350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4138729" y="370150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996439" y="373499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517884" y="370150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787010"/>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Digital Output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NPN open collector (Relay Driver)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Max Current, 100mA / Channel</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Short Protection, Current limiter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Spike Protection, Diode</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23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normAutofit fontScale="77500" lnSpcReduction="20000"/>
          </a:bodyPr>
          <a:lstStyle/>
          <a:p>
            <a:pPr marL="0" indent="0" algn="l">
              <a:buNone/>
            </a:pPr>
            <a:r>
              <a:rPr lang="en-US" b="0" i="0" dirty="0">
                <a:solidFill>
                  <a:srgbClr val="000000"/>
                </a:solidFill>
                <a:effectLst/>
                <a:latin typeface="Roboto" panose="02000000000000000000" pitchFamily="2" charset="0"/>
              </a:rPr>
              <a:t>Fitur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Analog Input, 2 </a:t>
            </a:r>
            <a:r>
              <a:rPr lang="en-US" b="0" i="0" dirty="0" err="1">
                <a:solidFill>
                  <a:srgbClr val="000000"/>
                </a:solidFill>
                <a:effectLst/>
                <a:latin typeface="Roboto" panose="02000000000000000000" pitchFamily="2" charset="0"/>
              </a:rPr>
              <a:t>jalur</a:t>
            </a:r>
            <a:r>
              <a:rPr lang="en-US" b="0" i="0" dirty="0">
                <a:solidFill>
                  <a:srgbClr val="000000"/>
                </a:solidFill>
                <a:effectLst/>
                <a:latin typeface="Roboto" panose="02000000000000000000" pitchFamily="2" charset="0"/>
              </a:rPr>
              <a:t> ( 0-5V/ 0-20mA)</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High Speed Counter (HSC), ~30kHz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Pulse Width Modulation (PWM), ~10kHz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Nonvolatile memory, EEPROM, FRAM</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Komunikasi</a:t>
            </a:r>
            <a:endParaRPr lang="en-US" b="0" i="0" dirty="0">
              <a:solidFill>
                <a:srgbClr val="000000"/>
              </a:solidFill>
              <a:effectLst/>
              <a:latin typeface="Roboto" panose="02000000000000000000" pitchFamily="2" charset="0"/>
            </a:endParaRP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MODBUS RTU protocol:</a:t>
            </a: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Onboard RS485, 2 </a:t>
            </a:r>
            <a:r>
              <a:rPr lang="en-US" b="0" i="0" dirty="0" err="1">
                <a:solidFill>
                  <a:srgbClr val="000000"/>
                </a:solidFill>
                <a:effectLst/>
                <a:latin typeface="Roboto" panose="02000000000000000000" pitchFamily="2" charset="0"/>
              </a:rPr>
              <a:t>jalur</a:t>
            </a:r>
            <a:endParaRPr lang="en-US" b="0" i="0" dirty="0">
              <a:solidFill>
                <a:srgbClr val="000000"/>
              </a:solidFill>
              <a:effectLst/>
              <a:latin typeface="Roboto" panose="02000000000000000000" pitchFamily="2" charset="0"/>
            </a:endParaRP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Bluetooth, external module HC05/HC06</a:t>
            </a:r>
          </a:p>
          <a:p>
            <a:pPr marL="1600200" lvl="3" indent="-228600" algn="l">
              <a:buFont typeface="Arial" panose="020B0604020202020204" pitchFamily="34" charset="0"/>
              <a:buChar char="•"/>
            </a:pPr>
            <a:r>
              <a:rPr lang="en-US" b="0" i="0" dirty="0" err="1">
                <a:solidFill>
                  <a:srgbClr val="000000"/>
                </a:solidFill>
                <a:effectLst/>
                <a:latin typeface="Roboto" panose="02000000000000000000" pitchFamily="2" charset="0"/>
              </a:rPr>
              <a:t>WiFi</a:t>
            </a:r>
            <a:r>
              <a:rPr lang="en-US" b="0" i="0" dirty="0">
                <a:solidFill>
                  <a:srgbClr val="000000"/>
                </a:solidFill>
                <a:effectLst/>
                <a:latin typeface="Roboto" panose="02000000000000000000" pitchFamily="2" charset="0"/>
              </a:rPr>
              <a:t>, external module DT06</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I2C</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SPI</a:t>
            </a:r>
          </a:p>
          <a:p>
            <a:pPr marL="0" indent="0" algn="l">
              <a:buNone/>
            </a:pPr>
            <a:r>
              <a:rPr lang="en-US" b="0" i="0" dirty="0" err="1">
                <a:solidFill>
                  <a:srgbClr val="000000"/>
                </a:solidFill>
                <a:effectLst/>
                <a:latin typeface="Roboto" panose="02000000000000000000" pitchFamily="2" charset="0"/>
              </a:rPr>
              <a:t>Dimensi</a:t>
            </a:r>
            <a:r>
              <a:rPr lang="en-US" b="0" i="0" dirty="0">
                <a:solidFill>
                  <a:srgbClr val="000000"/>
                </a:solidFill>
                <a:effectLst/>
                <a:latin typeface="Roboto" panose="02000000000000000000" pitchFamily="2" charset="0"/>
              </a:rPr>
              <a:t>: 85,5 mm x 121,2 mm</a:t>
            </a:r>
          </a:p>
          <a:p>
            <a:pPr marL="0" indent="0" algn="l">
              <a:buNone/>
            </a:pPr>
            <a:r>
              <a:rPr lang="en-US" b="0" i="0" dirty="0">
                <a:solidFill>
                  <a:srgbClr val="000000"/>
                </a:solidFill>
                <a:effectLst/>
                <a:latin typeface="Roboto" panose="02000000000000000000" pitchFamily="2" charset="0"/>
              </a:rPr>
              <a:t>Flash Memory: 128kB</a:t>
            </a:r>
          </a:p>
          <a:p>
            <a:pPr marL="0" indent="0" algn="l">
              <a:buNone/>
            </a:pPr>
            <a:r>
              <a:rPr lang="en-US" b="0" i="0" dirty="0">
                <a:solidFill>
                  <a:srgbClr val="000000"/>
                </a:solidFill>
                <a:effectLst/>
                <a:latin typeface="Roboto" panose="02000000000000000000" pitchFamily="2" charset="0"/>
              </a:rPr>
              <a:t>Working temperature: up to 80°C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558A8-53CC-401A-BE8E-0F69A34CC37D}"/>
              </a:ext>
            </a:extLst>
          </p:cNvPr>
          <p:cNvPicPr>
            <a:picLocks noChangeAspect="1"/>
          </p:cNvPicPr>
          <p:nvPr/>
        </p:nvPicPr>
        <p:blipFill>
          <a:blip r:embed="rId2"/>
          <a:stretch>
            <a:fillRect/>
          </a:stretch>
        </p:blipFill>
        <p:spPr>
          <a:xfrm>
            <a:off x="0" y="1751885"/>
            <a:ext cx="6497612" cy="4740990"/>
          </a:xfrm>
          <a:prstGeom prst="rect">
            <a:avLst/>
          </a:prstGeom>
        </p:spPr>
      </p:pic>
      <p:sp>
        <p:nvSpPr>
          <p:cNvPr id="6" name="Title 1">
            <a:extLst>
              <a:ext uri="{FF2B5EF4-FFF2-40B4-BE49-F238E27FC236}">
                <a16:creationId xmlns:a16="http://schemas.microsoft.com/office/drawing/2014/main" id="{EEFCD789-0CF6-41B0-928B-A010CAE295C5}"/>
              </a:ext>
            </a:extLst>
          </p:cNvPr>
          <p:cNvSpPr>
            <a:spLocks noGrp="1"/>
          </p:cNvSpPr>
          <p:nvPr>
            <p:ph type="title"/>
          </p:nvPr>
        </p:nvSpPr>
        <p:spPr>
          <a:xfrm>
            <a:off x="838200" y="365125"/>
            <a:ext cx="10515600" cy="1325563"/>
          </a:xfrm>
        </p:spPr>
        <p:txBody>
          <a:bodyPr/>
          <a:lstStyle/>
          <a:p>
            <a:r>
              <a:rPr lang="en-US" dirty="0"/>
              <a:t>Alamat </a:t>
            </a:r>
            <a:r>
              <a:rPr lang="en-US" dirty="0" err="1"/>
              <a:t>modbus</a:t>
            </a:r>
            <a:r>
              <a:rPr lang="en-US" dirty="0"/>
              <a:t> pada </a:t>
            </a:r>
            <a:r>
              <a:rPr lang="en-US" dirty="0" err="1"/>
              <a:t>outseal</a:t>
            </a:r>
            <a:endParaRPr lang="en-US" dirty="0"/>
          </a:p>
        </p:txBody>
      </p:sp>
      <p:pic>
        <p:nvPicPr>
          <p:cNvPr id="2050" name="Picture 2" descr="What is Modbus and How does it work? | Schneider Electric USA">
            <a:extLst>
              <a:ext uri="{FF2B5EF4-FFF2-40B4-BE49-F238E27FC236}">
                <a16:creationId xmlns:a16="http://schemas.microsoft.com/office/drawing/2014/main" id="{FF59D7DF-FB18-457A-818A-DF294D8DC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23" y="2458385"/>
            <a:ext cx="5687677" cy="281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73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2123</TotalTime>
  <Words>1795</Words>
  <Application>Microsoft Office PowerPoint</Application>
  <PresentationFormat>Widescreen</PresentationFormat>
  <Paragraphs>348</Paragraphs>
  <Slides>73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Board Outseal yang kita gunakan </vt:lpstr>
      <vt:lpstr>Board Outseal yang kita gunakan </vt:lpstr>
      <vt:lpstr>Board Outseal yang kita gunakan </vt:lpstr>
      <vt:lpstr>Alamat modbus pada outseal</vt:lpstr>
      <vt:lpstr>Apa itu modbus</vt:lpstr>
      <vt:lpstr>Kenapa harus menggunakan Bahasa pemrograman Python</vt:lpstr>
      <vt:lpstr>PowerPoint Presentation</vt:lpstr>
      <vt:lpstr>Apa itu QML</vt:lpstr>
      <vt:lpstr>PowerPoint Presentation</vt:lpstr>
      <vt:lpstr>Apa saja yang saya sudah buat dengan python QML</vt:lpstr>
      <vt:lpstr>PowerPoint Presentation</vt:lpstr>
      <vt:lpstr>Kelebihan dan kekurangan python qml menurut saya </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pyqtchart</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Ada gak yang lain ?</vt:lpstr>
      <vt:lpstr>JOBSHEET 4 : Analog Output</vt:lpstr>
      <vt:lpstr>PROGRAM LADDER</vt:lpstr>
      <vt:lpstr>Python</vt:lpstr>
      <vt:lpstr>QML</vt:lpstr>
      <vt:lpstr>QML</vt:lpstr>
      <vt:lpstr>Ada slider lain ga ?</vt:lpstr>
      <vt:lpstr>Customize nya itu doang kang ? </vt:lpstr>
      <vt:lpstr>JOBSHEET 5 : Historical Graph</vt:lpstr>
      <vt:lpstr>PYTHON</vt:lpstr>
      <vt:lpstr>QML</vt:lpstr>
      <vt:lpstr>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291</cp:revision>
  <dcterms:created xsi:type="dcterms:W3CDTF">2022-07-30T08:14:09Z</dcterms:created>
  <dcterms:modified xsi:type="dcterms:W3CDTF">2023-01-17T03:03:52Z</dcterms:modified>
</cp:coreProperties>
</file>